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6"/>
  </p:sldMasterIdLst>
  <p:notesMasterIdLst>
    <p:notesMasterId r:id="rId58"/>
  </p:notesMasterIdLst>
  <p:sldIdLst>
    <p:sldId id="256" r:id="rId37"/>
    <p:sldId id="257" r:id="rId38"/>
    <p:sldId id="259" r:id="rId39"/>
    <p:sldId id="264" r:id="rId40"/>
    <p:sldId id="268" r:id="rId41"/>
    <p:sldId id="267" r:id="rId42"/>
    <p:sldId id="262" r:id="rId43"/>
    <p:sldId id="269" r:id="rId44"/>
    <p:sldId id="270" r:id="rId45"/>
    <p:sldId id="263" r:id="rId46"/>
    <p:sldId id="271" r:id="rId47"/>
    <p:sldId id="279" r:id="rId48"/>
    <p:sldId id="288" r:id="rId49"/>
    <p:sldId id="285" r:id="rId50"/>
    <p:sldId id="286" r:id="rId51"/>
    <p:sldId id="289" r:id="rId52"/>
    <p:sldId id="272" r:id="rId53"/>
    <p:sldId id="291" r:id="rId54"/>
    <p:sldId id="283" r:id="rId55"/>
    <p:sldId id="265" r:id="rId56"/>
    <p:sldId id="261" r:id="rId5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0F0F0"/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2252"/>
  </p:normalViewPr>
  <p:slideViewPr>
    <p:cSldViewPr snapToGrid="0">
      <p:cViewPr varScale="1">
        <p:scale>
          <a:sx n="66" d="100"/>
          <a:sy n="66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8" Type="http://schemas.openxmlformats.org/officeDocument/2006/relationships/customXml" Target="../customXml/item8.xml"/><Relationship Id="rId51" Type="http://schemas.openxmlformats.org/officeDocument/2006/relationships/slide" Target="slides/slide1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1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C478-B226-484D-96C8-0DA07DB0A90E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62A1-6FB7-2E4E-AC9F-0EFE334AA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1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Bom dia a todos, meu nome é Vinicius. Sou residente do 2 ano do serviço de patologia do hospital das clínicas da faculdade de medicina da USP. E tendo o </a:t>
            </a:r>
            <a:r>
              <a:rPr lang="pt-BR" dirty="0" err="1"/>
              <a:t>Dr</a:t>
            </a:r>
            <a:r>
              <a:rPr lang="pt-BR" dirty="0"/>
              <a:t> Felipe Ledesma como orientador, vou apresentar meu trabalho sobre tumores de ovário em crianças, adolescentes e jovens adultas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18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partir disso,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analisamos retrospectivamente os prontuários de 74 pacientes, com idades entre 0 e 25 anos, diagnosticadas com tumores ovarianos entre janeiro de 2017 e dezembro de 2023. As pacientes foram agrupadas em cinco faixas etárias e avaliamos marcadores tumorais elevados </a:t>
            </a:r>
            <a:r>
              <a:rPr lang="pt-BR" sz="1800" dirty="0"/>
              <a:t>(</a:t>
            </a:r>
            <a:r>
              <a:rPr lang="el-GR" sz="1800" dirty="0"/>
              <a:t>β-</a:t>
            </a:r>
            <a:r>
              <a:rPr lang="pt-BR" sz="1800" dirty="0"/>
              <a:t>HCG, AFP, Ca.125, Ca.19.9 e LDH)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o maior eixo da lesão por meio do USG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42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resultado, observamos uma importante discrepância de incidência entre os grupos etários. Em menores de 11 anos, tivemos apenas 6 casos, o que representou 8% do total, por outro lado, o grupo etário de 12 à 18 anos foi o que o apresentou o maior número de casos descritos. Outro dado que obtivemos que merece destaque, é o amplo predomínio dos tumores benignos, correspondendo a 78% de todos os casos enquanto que as lesões malignas representaram apenas 16% dos casos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54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Curiosamente dos 6 casos de menores de 11 anos, 4 manifestaram um comportamento maligno. Enquanto que nos demais grupos etários, as neoplasias benignas foram majoritárias, e houve um equilíbrio entre lesões </a:t>
            </a:r>
            <a:r>
              <a:rPr lang="pt-BR" dirty="0" err="1"/>
              <a:t>borderlines</a:t>
            </a:r>
            <a:r>
              <a:rPr lang="pt-BR" dirty="0"/>
              <a:t> e malignas a partir dos 19 anos até os 25 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26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Já em relação aos grupos histológicos, vale a pena a gente ressaltar o predomínio dos tumores de células de germinativas em todos os grupos etários analisados, seguido pelas neoplasias epiteliais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7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Enfatizando o amplo predomínio dos tumores de células germinativas nas pacientes menores de 11 anos, sendo 5 dos 6 casos compatíveis com esse grupo histológico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28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notamos um aumento significativo das neoplasias epiteliais conforme o aumento da idade das pacientes, e assim se consolidando como o segundo grupo histológico mais comum no nosso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61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dados ultrassonográficos estavam disponíveis apenas para 23 pacientes, apresentando valores do maior eixo da lesão que variaram entre 3,0 e 18 ,0 cm. Aos realizarmos a curva de Gauss, obtivemos uma média do maior eixo da lesão de 8,05 cm, com um desvio padrão de 3,49 cm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327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marcadores tumorais foram analisados em 63 pacientes, apresentando valores normais na maioria dos casos. O Ca.125 foi o que mais apresentou valores alterados dentre os marcadores estudados, com 28% de valores alterados das 53 pacientes. Outro destaque foi alfafetoproteína que estava elevada em 6 dos 54 pacientes, todos correspondentes a tumores de células germinativas</a:t>
            </a:r>
          </a:p>
          <a:p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Afp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83%</a:t>
            </a:r>
          </a:p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Ca125 6%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130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Nosso estudo revelou que a maioria dos tumores ovarianos em crianças, adolescentes e jovens adultas são benignos, com predominância de neoplasias de células germinativas, especialmente em crianças menores de 11 anos. Neoplasias epiteliais são o segundo grupo mais comum.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326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86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Gostaria de começar enfatizando que não tenho nenhum conflito de interesse a declarar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84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Bom, iniciando pelo contexto epidemiológico, os tumores ovarianos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são o sétimo tipo de câncer mais comum entre as mulheres, com uma incidência global de 6.7 a cada 100.000 mulheres. O Brasil é compatível com panorama internacional, apresentando um pouco menor, sendo de 5.1 a cada 100.000 mulheres, conforme os dados da OMS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16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Dentre suas características, percebemos que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câncer de ovário apresenta um aumento da incidência conforme o decorrer da idade, refletindo o acúmulo de danos no DNA das células ao longo do tempo, seja por processos biológicos ou exposição a fatores de risco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61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Outra particularidade que merece destaque é a maior variabilidade histológica encontrada em crianças e adolescentes. Além dos tumores de células germinativas serem majoritários nesses grupos etários, o que contrasta com o amplo predomínio dos tumores epiteliais em mulheres adultas.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07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Mais uma diferença que podemos apontar entre esses grupos etários, é o comportamento mais benigno das lesões ovarianas em pacientes jovens, sendo que apenas 10% das lesões apresentam um caráter maligno. E conforme podemos perceber no gráfico, os tumores localizados são principalmente concentrados em pacientes menores de 39 anos, enquanto que o acometimento à distância é principalmente visto em pacientes maiores de quarenta anos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7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diagnóstico pode ser orientado por manifestações clínicas, marcadores tumorais séricos e exames radiológicos. Dentre os exames de imagem a ultrassonografia desponta como a modalidade de imagem de primeira escolha devido à sua disponibilidade, facilidade de uso e ausência de radiação ionizante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6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marcadores tumorais são substâncias no sangue que podem estar elevadas devido à presença de uma malignidade. No entanto, como algumas das suas limitações, nós podemos citar níveis elevados também em lesões benignas e nem todos os pacientes com neoplasia maligna apresentam níveis aumentados.</a:t>
            </a:r>
            <a:endParaRPr lang="pt-BR" b="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62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Nosso estudo teve como objetivo avaliar a distribuição dos tumores ovarianos em crianças, adolescentes e jovens adultas em nosso hospital, correlacionando dados clínicos-laboratoriais, de imagem e diagnóstico histológico final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62A1-6FB7-2E4E-AC9F-0EFE334AA4F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30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5.xml"/><Relationship Id="rId7" Type="http://schemas.openxmlformats.org/officeDocument/2006/relationships/image" Target="../media/image4.png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6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3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3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24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39.jpg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image" Target="../media/image18.pn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5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19.png"/><Relationship Id="rId5" Type="http://schemas.openxmlformats.org/officeDocument/2006/relationships/hyperlink" Target="https://www.cancerresearchuk.org/health-professional/cancer-statistics/statistics-by-cancer-type/ovarian-cancer/incidence#heading-One" TargetMode="External"/><Relationship Id="rId4" Type="http://schemas.openxmlformats.org/officeDocument/2006/relationships/hyperlink" Target="https://gco.iarc.fr/today/en/dataviz/bars?mode=cancer&amp;cancers=25&amp;group_populations=1&amp;populations=76&amp;sexes=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.xml"/><Relationship Id="rId5" Type="http://schemas.openxmlformats.org/officeDocument/2006/relationships/image" Target="../media/image19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3473657"/>
            <a:ext cx="13716000" cy="2407558"/>
          </a:xfrm>
        </p:spPr>
        <p:txBody>
          <a:bodyPr/>
          <a:lstStyle/>
          <a:p>
            <a:pPr algn="ctr"/>
            <a:r>
              <a:rPr lang="pt-BR" sz="8000" dirty="0"/>
              <a:t>Tumores de ovário em crianças, adolescentes e jovens adultas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463926" y="7504259"/>
            <a:ext cx="14187929" cy="519113"/>
          </a:xfrm>
        </p:spPr>
        <p:txBody>
          <a:bodyPr/>
          <a:lstStyle/>
          <a:p>
            <a:r>
              <a:rPr lang="pt-BR" sz="3800" dirty="0"/>
              <a:t>Vinicius Barban Lopes Fernandes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463926" y="8120647"/>
            <a:ext cx="11975628" cy="519113"/>
          </a:xfrm>
        </p:spPr>
        <p:txBody>
          <a:bodyPr/>
          <a:lstStyle/>
          <a:p>
            <a:r>
              <a:rPr lang="pt-BR" sz="3800" dirty="0"/>
              <a:t>Hospital das Clinicas da Faculdade de Medicina da Universidade de São Paulo (HCFMUSP)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24781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7205068"/>
            <a:ext cx="3521392" cy="32572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FB0C8C9-A61D-D7B7-76C2-91329F7F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284" y="115708"/>
            <a:ext cx="2615608" cy="2615608"/>
          </a:xfrm>
          <a:prstGeom prst="rect">
            <a:avLst/>
          </a:prstGeom>
          <a:noFill/>
        </p:spPr>
      </p:pic>
      <p:pic>
        <p:nvPicPr>
          <p:cNvPr id="1026" name="Picture 2" descr="Hospital das Clínicas da FMUSP">
            <a:extLst>
              <a:ext uri="{FF2B5EF4-FFF2-40B4-BE49-F238E27FC236}">
                <a16:creationId xmlns:a16="http://schemas.microsoft.com/office/drawing/2014/main" id="{AD0466CE-64AA-45E2-B57D-4588F313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992" y="178616"/>
            <a:ext cx="3187700" cy="2552700"/>
          </a:xfrm>
          <a:prstGeom prst="rect">
            <a:avLst/>
          </a:prstGeom>
          <a:solidFill>
            <a:srgbClr val="F0F0F0"/>
          </a:solidFill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A25AAB0-528A-29D6-8911-458458F48730}"/>
              </a:ext>
            </a:extLst>
          </p:cNvPr>
          <p:cNvSpPr txBox="1"/>
          <p:nvPr/>
        </p:nvSpPr>
        <p:spPr>
          <a:xfrm>
            <a:off x="2101175" y="687366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Leonardo </a:t>
            </a:r>
            <a:r>
              <a:rPr lang="pt-BR" sz="2400" dirty="0" err="1"/>
              <a:t>Alfano</a:t>
            </a:r>
            <a:r>
              <a:rPr lang="pt-BR" sz="2400" dirty="0"/>
              <a:t> de Lima e Dr. Felipe Lourenço Ledesma</a:t>
            </a:r>
          </a:p>
        </p:txBody>
      </p:sp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6824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/>
              <a:t>Analisados, retrospectivamente, prontuários de 74 pacientes entre 0 a 25 anos de idade com tumores ovarianos diagnosticados na nossa instituição, entre janeiro de 2017 e dezembro de 2023. 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As pacientes foram agrupadas em 5 grupos: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dirty="0"/>
              <a:t>	</a:t>
            </a:r>
            <a:r>
              <a:rPr lang="pt-BR" sz="3200" dirty="0"/>
              <a:t>- &lt; 5 anos;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sz="3200" dirty="0"/>
              <a:t>	- 6 – 11 anos;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sz="3200" dirty="0"/>
              <a:t>	- 12 – 18 anos;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sz="3200" dirty="0"/>
              <a:t>	- 19 – 21 anos;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sz="3200" dirty="0"/>
              <a:t>	- 22 – 25 anos. 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Marcadores tumorais elevados (</a:t>
            </a:r>
            <a:r>
              <a:rPr lang="el-GR" sz="3600" dirty="0"/>
              <a:t>β-</a:t>
            </a:r>
            <a:r>
              <a:rPr lang="pt-BR" sz="3600" dirty="0"/>
              <a:t>HCG, AFP, Ca.125, Ca.19.9 e LDH);</a:t>
            </a:r>
          </a:p>
          <a:p>
            <a:pPr marL="457200" indent="-4572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Achados ultrassonográficos (maior eixo da lesão).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DCCB91D-7489-C4F0-0DD9-D692E7B9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392487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25200"/>
            <a:ext cx="11665975" cy="1216800"/>
          </a:xfrm>
        </p:spPr>
        <p:txBody>
          <a:bodyPr/>
          <a:lstStyle/>
          <a:p>
            <a:r>
              <a:rPr lang="pt-BR" dirty="0"/>
              <a:t>Resultados </a:t>
            </a:r>
            <a:endParaRPr lang="pt-BR" sz="66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2720A210-6279-4831-D845-46FA0ECDB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3444" y="621476"/>
            <a:ext cx="6072058" cy="8785877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ü"/>
            </a:pPr>
            <a:r>
              <a:rPr lang="pt-BR" sz="2800" b="1" dirty="0"/>
              <a:t>Distribuição Etária: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2 casos: menores de 5 anos de idade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4 casos: entre 6 e 11 anos de idade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32 casos: entre 12 e 18 anos de idade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15 casos: entre 19 e 21 anos de idade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21 casos: entre 22 e 25 anos de idade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pt-BR" sz="2800" b="1" dirty="0"/>
              <a:t>Classificação dos Tumores Ovarianos: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58 casos (78,4%): Tumores benignos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4 casos (5,4%): Tumores borderline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565755"/>
                </a:solidFill>
              </a:rPr>
              <a:t>12 casos (16,2%): Tumores malignos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051A376-5550-7CA8-50BE-23611CCA6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78" y="1886471"/>
            <a:ext cx="5637166" cy="703079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82F7AFE-68E0-5488-E1DD-B4B69A7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F116AC-BED6-FC32-2981-79B59DC66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9975" y="2145781"/>
            <a:ext cx="5635539" cy="65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25200"/>
            <a:ext cx="11665975" cy="1216800"/>
          </a:xfrm>
        </p:spPr>
        <p:txBody>
          <a:bodyPr/>
          <a:lstStyle/>
          <a:p>
            <a:r>
              <a:rPr lang="pt-BR" sz="4800" dirty="0"/>
              <a:t>Comportamento dos tumores por faixa etária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AF11D4-7C06-ACA5-D01E-7373F2206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280" y="1750882"/>
            <a:ext cx="4272178" cy="44383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F68808-5A59-6F2D-36B8-DFEEE5FF9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980" y="5081153"/>
            <a:ext cx="4272178" cy="44857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98AEC3-DF17-C406-2A8C-E4CCF0ACA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699" y="1750882"/>
            <a:ext cx="4272178" cy="47943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BCE0BC8-EFC1-B043-AF4E-99B48AA72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5535" y="4920946"/>
            <a:ext cx="4272178" cy="48062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BAD8B1D-C007-1DF2-A74C-6D6CFBE7C1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9254" y="1750882"/>
            <a:ext cx="4272178" cy="4794333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EA10E1-20D5-1000-60F3-C93F9A494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287891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25200"/>
            <a:ext cx="11665975" cy="1216800"/>
          </a:xfrm>
        </p:spPr>
        <p:txBody>
          <a:bodyPr/>
          <a:lstStyle/>
          <a:p>
            <a:r>
              <a:rPr lang="pt-BR" sz="5000" dirty="0"/>
              <a:t>Grupos histológicos por faixa etária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FA04C5-D842-1FB3-9B3F-282833B0B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800" y="4702090"/>
            <a:ext cx="4272178" cy="49352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53EE06D-DE63-0594-7403-4899F3AE3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5822" y="1750882"/>
            <a:ext cx="4272178" cy="494842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354CFCB-22DD-FD8E-5628-38F288375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7016" y="1395247"/>
            <a:ext cx="4261402" cy="480591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2F333E-6228-BD85-D14C-8FF796B35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200" y="1242000"/>
            <a:ext cx="4272178" cy="49751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53BA78-97D7-EC44-C2FD-D91BE8E6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8800" y="4702090"/>
            <a:ext cx="4272178" cy="495916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5699780-8AED-BA18-3B0B-D648B6F2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62243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0"/>
            <a:ext cx="11665975" cy="1216800"/>
          </a:xfrm>
        </p:spPr>
        <p:txBody>
          <a:bodyPr/>
          <a:lstStyle/>
          <a:p>
            <a:r>
              <a:rPr lang="pt-BR" sz="5000" dirty="0"/>
              <a:t>Grupos histológicos por faixa etária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FA04C5-D842-1FB3-9B3F-282833B0B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800" y="4743654"/>
            <a:ext cx="4272178" cy="4935290"/>
          </a:xfrm>
          <a:prstGeom prst="rect">
            <a:avLst/>
          </a:prstGeom>
        </p:spPr>
      </p:pic>
      <p:pic>
        <p:nvPicPr>
          <p:cNvPr id="6" name="Imagem 5" descr="Uma imagem contendo mesa, comida, pedaço, bolo&#10;&#10;Descrição gerada automaticamente">
            <a:extLst>
              <a:ext uri="{FF2B5EF4-FFF2-40B4-BE49-F238E27FC236}">
                <a16:creationId xmlns:a16="http://schemas.microsoft.com/office/drawing/2014/main" id="{803B98CD-C5B3-BAFF-D7FC-F8807FE915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5957"/>
          <a:stretch/>
        </p:blipFill>
        <p:spPr>
          <a:xfrm>
            <a:off x="7729710" y="2119230"/>
            <a:ext cx="10558290" cy="604853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381ADB-3757-B881-9A8F-48C9A014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CCDCA1-680C-84D7-ED25-0A801240C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7016" y="1395247"/>
            <a:ext cx="4261402" cy="4805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91DA0C2-F342-1640-1D84-516155906A23}"/>
              </a:ext>
            </a:extLst>
          </p:cNvPr>
          <p:cNvSpPr txBox="1"/>
          <p:nvPr/>
        </p:nvSpPr>
        <p:spPr>
          <a:xfrm>
            <a:off x="10390939" y="8161336"/>
            <a:ext cx="52358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Imagem histológica de teratoma maduro </a:t>
            </a:r>
          </a:p>
        </p:txBody>
      </p:sp>
    </p:spTree>
    <p:extLst>
      <p:ext uri="{BB962C8B-B14F-4D97-AF65-F5344CB8AC3E}">
        <p14:creationId xmlns:p14="http://schemas.microsoft.com/office/powerpoint/2010/main" val="374926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25200"/>
            <a:ext cx="11665975" cy="1216800"/>
          </a:xfrm>
        </p:spPr>
        <p:txBody>
          <a:bodyPr/>
          <a:lstStyle/>
          <a:p>
            <a:r>
              <a:rPr lang="pt-BR" sz="5000" dirty="0"/>
              <a:t>Grupos histológicos por faixa etária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2F333E-6228-BD85-D14C-8FF796B35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200" y="1242000"/>
            <a:ext cx="4272178" cy="497519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3D56C68-2466-4AA1-5836-89B728F54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317E9A-59F2-A375-BE44-CC1BA503C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8800" y="4743654"/>
            <a:ext cx="4272178" cy="49591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4CC0073-7B1C-BEFE-F3E0-0E6BA27AC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5822" y="1750882"/>
            <a:ext cx="4272178" cy="4948427"/>
          </a:xfrm>
          <a:prstGeom prst="rect">
            <a:avLst/>
          </a:prstGeom>
        </p:spPr>
      </p:pic>
      <p:pic>
        <p:nvPicPr>
          <p:cNvPr id="9" name="Imagem 8" descr="Tecido com desenho&#10;&#10;Descrição gerada automaticamente com confiança média">
            <a:extLst>
              <a:ext uri="{FF2B5EF4-FFF2-40B4-BE49-F238E27FC236}">
                <a16:creationId xmlns:a16="http://schemas.microsoft.com/office/drawing/2014/main" id="{48E57437-AB10-B5C6-0B5B-8E0C1CF1CC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44"/>
          <a:stretch/>
        </p:blipFill>
        <p:spPr>
          <a:xfrm>
            <a:off x="0" y="2482061"/>
            <a:ext cx="7062282" cy="532287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2479C7-D597-FC81-7863-6577E2B3E3E9}"/>
              </a:ext>
            </a:extLst>
          </p:cNvPr>
          <p:cNvSpPr txBox="1"/>
          <p:nvPr/>
        </p:nvSpPr>
        <p:spPr>
          <a:xfrm>
            <a:off x="456612" y="7804938"/>
            <a:ext cx="61490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Imagem histológica de tumor seroso borderline</a:t>
            </a:r>
          </a:p>
        </p:txBody>
      </p:sp>
    </p:spTree>
    <p:extLst>
      <p:ext uri="{BB962C8B-B14F-4D97-AF65-F5344CB8AC3E}">
        <p14:creationId xmlns:p14="http://schemas.microsoft.com/office/powerpoint/2010/main" val="309128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8595" y="-92382"/>
            <a:ext cx="13051581" cy="121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dirty="0"/>
              <a:t>Achados Ultrassonográficos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005" y="670758"/>
            <a:ext cx="3234724" cy="2992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B916AED-6398-D6BD-C1A4-C046B1387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" y="1135690"/>
            <a:ext cx="7102548" cy="8480552"/>
          </a:xfrm>
          <a:prstGeom prst="rect">
            <a:avLst/>
          </a:prstGeom>
        </p:spPr>
      </p:pic>
      <p:pic>
        <p:nvPicPr>
          <p:cNvPr id="14" name="Imagem 13" descr="Gráfico, Histograma&#10;&#10;Descrição gerada automaticamente">
            <a:extLst>
              <a:ext uri="{FF2B5EF4-FFF2-40B4-BE49-F238E27FC236}">
                <a16:creationId xmlns:a16="http://schemas.microsoft.com/office/drawing/2014/main" id="{7E02EFAA-85DF-2311-DBFD-44055335B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90" y="2404409"/>
            <a:ext cx="10636434" cy="678115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4021C00-19A1-0562-A47C-B536C6E4D6D1}"/>
              </a:ext>
            </a:extLst>
          </p:cNvPr>
          <p:cNvSpPr/>
          <p:nvPr/>
        </p:nvSpPr>
        <p:spPr>
          <a:xfrm>
            <a:off x="15860952" y="2934384"/>
            <a:ext cx="1762813" cy="61274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47DD25A-0E3B-C962-D297-B60827928649}"/>
              </a:ext>
            </a:extLst>
          </p:cNvPr>
          <p:cNvSpPr txBox="1"/>
          <p:nvPr/>
        </p:nvSpPr>
        <p:spPr>
          <a:xfrm>
            <a:off x="15785537" y="2914720"/>
            <a:ext cx="19136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/>
              <a:t>Curva de Gauss</a:t>
            </a:r>
          </a:p>
          <a:p>
            <a:r>
              <a:rPr lang="pt-BR" sz="1300" b="1" dirty="0"/>
              <a:t>Média: 8,05 cm</a:t>
            </a:r>
          </a:p>
          <a:p>
            <a:r>
              <a:rPr lang="pt-BR" sz="1300" b="1" dirty="0"/>
              <a:t>Desvio Padrão: 3,49 cm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B46E3F9-A7D8-9704-3857-7C1151A9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28685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5618271-BC03-C017-1EAC-FA10163E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8595" y="-92382"/>
            <a:ext cx="13051581" cy="121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dirty="0"/>
              <a:t>Marcadores tumorais séricos em </a:t>
            </a:r>
            <a:br>
              <a:rPr lang="pt-BR" sz="5400" dirty="0"/>
            </a:br>
            <a:r>
              <a:rPr lang="pt-BR" sz="5400" dirty="0"/>
              <a:t>neoplasias ovarianas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1270" y="1604551"/>
            <a:ext cx="3234724" cy="299212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B9CB25D-B5B7-B5B7-C042-FF0702A17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93123"/>
              </p:ext>
            </p:extLst>
          </p:nvPr>
        </p:nvGraphicFramePr>
        <p:xfrm>
          <a:off x="0" y="1938907"/>
          <a:ext cx="8821270" cy="4103305"/>
        </p:xfrm>
        <a:graphic>
          <a:graphicData uri="http://schemas.openxmlformats.org/drawingml/2006/table">
            <a:tbl>
              <a:tblPr/>
              <a:tblGrid>
                <a:gridCol w="1644315">
                  <a:extLst>
                    <a:ext uri="{9D8B030D-6E8A-4147-A177-3AD203B41FA5}">
                      <a16:colId xmlns:a16="http://schemas.microsoft.com/office/drawing/2014/main" val="1335221556"/>
                    </a:ext>
                  </a:extLst>
                </a:gridCol>
                <a:gridCol w="7176955">
                  <a:extLst>
                    <a:ext uri="{9D8B030D-6E8A-4147-A177-3AD203B41FA5}">
                      <a16:colId xmlns:a16="http://schemas.microsoft.com/office/drawing/2014/main" val="2365163591"/>
                    </a:ext>
                  </a:extLst>
                </a:gridCol>
              </a:tblGrid>
              <a:tr h="689538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Marcadores tumorais</a:t>
                      </a:r>
                      <a:endParaRPr lang="pt-BR" sz="1900" dirty="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Grupos histológicos com marcadores alterados</a:t>
                      </a:r>
                      <a:endParaRPr lang="pt-BR" sz="1900" dirty="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29923"/>
                  </a:ext>
                </a:extLst>
              </a:tr>
              <a:tr h="841572">
                <a:tc>
                  <a:txBody>
                    <a:bodyPr/>
                    <a:lstStyle/>
                    <a:p>
                      <a:pPr algn="ctr"/>
                      <a:r>
                        <a:rPr lang="pt-BR" sz="1900" b="1">
                          <a:solidFill>
                            <a:srgbClr val="000000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Ca125 (n=15)</a:t>
                      </a:r>
                      <a:endParaRPr lang="pt-BR" sz="190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Tumores de células germinativas (8), tumores epiteliais (7)</a:t>
                      </a:r>
                      <a:endParaRPr lang="pt-BR" sz="1900" dirty="0">
                        <a:effectLst/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868495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pPr algn="ctr"/>
                      <a:r>
                        <a:rPr lang="pt-BR" sz="1900" b="1">
                          <a:solidFill>
                            <a:srgbClr val="000000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Ca19.9 (n=8)</a:t>
                      </a:r>
                      <a:endParaRPr lang="pt-BR" sz="190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Tumores de células germinativas (4), tumores epiteliais (4)</a:t>
                      </a:r>
                      <a:endParaRPr lang="pt-BR" sz="1900" dirty="0">
                        <a:effectLst/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570634"/>
                  </a:ext>
                </a:extLst>
              </a:tr>
              <a:tr h="470575">
                <a:tc>
                  <a:txBody>
                    <a:bodyPr/>
                    <a:lstStyle/>
                    <a:p>
                      <a:pPr algn="ctr"/>
                      <a:r>
                        <a:rPr lang="pt-BR" sz="1900" b="1">
                          <a:solidFill>
                            <a:srgbClr val="000000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AFP (n=6)</a:t>
                      </a:r>
                      <a:endParaRPr lang="pt-BR" sz="190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Tumores de células germinativas (6)</a:t>
                      </a:r>
                      <a:endParaRPr lang="pt-BR" sz="1900" dirty="0">
                        <a:effectLst/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7859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pPr algn="ctr"/>
                      <a:r>
                        <a:rPr lang="pt-BR" sz="1900" b="1">
                          <a:solidFill>
                            <a:srgbClr val="000000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DHL (n=4)</a:t>
                      </a:r>
                      <a:endParaRPr lang="pt-BR" sz="190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Tumores de células germinativas (1), tumores epiteliais (3)</a:t>
                      </a:r>
                      <a:endParaRPr lang="pt-BR" sz="1900">
                        <a:effectLst/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067384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pPr algn="ctr"/>
                      <a:r>
                        <a:rPr lang="el-GR" sz="1900" b="1">
                          <a:solidFill>
                            <a:srgbClr val="18191B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β-</a:t>
                      </a:r>
                      <a:r>
                        <a:rPr lang="pt-BR" sz="1900" b="1">
                          <a:solidFill>
                            <a:srgbClr val="18191B"/>
                          </a:solidFill>
                          <a:effectLst/>
                          <a:highlight>
                            <a:srgbClr val="D5D5D5"/>
                          </a:highlight>
                          <a:latin typeface="Arial" panose="020B0604020202020204" pitchFamily="34" charset="0"/>
                        </a:rPr>
                        <a:t>HCG (n=3)</a:t>
                      </a:r>
                      <a:endParaRPr lang="pt-BR" sz="1900">
                        <a:effectLst/>
                        <a:highlight>
                          <a:srgbClr val="D5D5D5"/>
                        </a:highlight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Tumores de células germinativas (1), tumores epiteliais (2)</a:t>
                      </a:r>
                      <a:endParaRPr lang="pt-BR" sz="1900" dirty="0">
                        <a:effectLst/>
                      </a:endParaRPr>
                    </a:p>
                  </a:txBody>
                  <a:tcPr marL="14904" marR="14904" marT="0" marB="1490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52533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9DB2C55F-94F5-C22D-AE82-67064D159D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3" r="3605"/>
          <a:stretch/>
        </p:blipFill>
        <p:spPr>
          <a:xfrm>
            <a:off x="9501975" y="1754157"/>
            <a:ext cx="8821271" cy="7909200"/>
          </a:xfrm>
          <a:prstGeom prst="rect">
            <a:avLst/>
          </a:prstGeom>
        </p:spPr>
      </p:pic>
      <p:sp>
        <p:nvSpPr>
          <p:cNvPr id="12" name="Espaço Reservado para Texto 7">
            <a:extLst>
              <a:ext uri="{FF2B5EF4-FFF2-40B4-BE49-F238E27FC236}">
                <a16:creationId xmlns:a16="http://schemas.microsoft.com/office/drawing/2014/main" id="{F309AD9C-386B-D0E3-AEA7-79A481382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1716" y="6077356"/>
            <a:ext cx="3414633" cy="3586597"/>
          </a:xfrm>
        </p:spPr>
        <p:txBody>
          <a:bodyPr/>
          <a:lstStyle/>
          <a:p>
            <a:pPr marL="342900" indent="-342900" algn="l">
              <a:spcBef>
                <a:spcPts val="800"/>
              </a:spcBef>
              <a:buFont typeface="Wingdings" pitchFamily="2" charset="2"/>
              <a:buChar char="ü"/>
            </a:pPr>
            <a:r>
              <a:rPr lang="el-GR" sz="2000" b="1" i="0" dirty="0">
                <a:solidFill>
                  <a:srgbClr val="0D0D0D"/>
                </a:solidFill>
                <a:effectLst/>
              </a:rPr>
              <a:t>β-</a:t>
            </a:r>
            <a:r>
              <a:rPr lang="pt-BR" sz="2000" b="1" i="0" dirty="0">
                <a:solidFill>
                  <a:srgbClr val="0D0D0D"/>
                </a:solidFill>
                <a:effectLst/>
              </a:rPr>
              <a:t>HCG:</a:t>
            </a:r>
            <a:endParaRPr lang="pt-BR" sz="2000" b="0" i="0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</a:rPr>
              <a:t>Avaliado em 61 pacientes</a:t>
            </a: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</a:rPr>
              <a:t>Níveis elevados em 3 casos</a:t>
            </a:r>
          </a:p>
          <a:p>
            <a:pPr marL="342900" indent="-342900" algn="l">
              <a:spcBef>
                <a:spcPts val="800"/>
              </a:spcBef>
              <a:buFont typeface="Wingdings" pitchFamily="2" charset="2"/>
              <a:buChar char="ü"/>
            </a:pPr>
            <a:r>
              <a:rPr lang="pt-BR" sz="2000" b="1" i="0" dirty="0">
                <a:solidFill>
                  <a:srgbClr val="0D0D0D"/>
                </a:solidFill>
                <a:effectLst/>
              </a:rPr>
              <a:t>Alfafetoproteína (AFP):</a:t>
            </a:r>
            <a:endParaRPr lang="pt-BR" sz="2000" b="0" i="0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</a:rPr>
              <a:t>Avaliada em 54 pacientes</a:t>
            </a: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D0D0D"/>
                </a:solidFill>
                <a:effectLst/>
              </a:rPr>
              <a:t>Níveis elevados em 6 casos</a:t>
            </a:r>
          </a:p>
        </p:txBody>
      </p:sp>
      <p:sp>
        <p:nvSpPr>
          <p:cNvPr id="3" name="Espaço Reservado para Texto 7">
            <a:extLst>
              <a:ext uri="{FF2B5EF4-FFF2-40B4-BE49-F238E27FC236}">
                <a16:creationId xmlns:a16="http://schemas.microsoft.com/office/drawing/2014/main" id="{9DF23E3F-F106-43A2-DCB5-0EDB12B1C927}"/>
              </a:ext>
            </a:extLst>
          </p:cNvPr>
          <p:cNvSpPr txBox="1">
            <a:spLocks/>
          </p:cNvSpPr>
          <p:nvPr/>
        </p:nvSpPr>
        <p:spPr>
          <a:xfrm>
            <a:off x="3007812" y="6077356"/>
            <a:ext cx="3414633" cy="3436991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ts val="3600"/>
              </a:lnSpc>
              <a:spcBef>
                <a:spcPts val="2400"/>
              </a:spcBef>
              <a:buFont typeface="Arial" panose="020B0604020202020204" pitchFamily="34" charset="0"/>
              <a:buNone/>
              <a:defRPr sz="3000" kern="1200">
                <a:solidFill>
                  <a:srgbClr val="565755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800"/>
              </a:spcBef>
              <a:buFont typeface="Wingdings" pitchFamily="2" charset="2"/>
              <a:buChar char="ü"/>
            </a:pPr>
            <a:r>
              <a:rPr lang="pt-BR" sz="2000" b="1" dirty="0">
                <a:solidFill>
                  <a:srgbClr val="0D0D0D"/>
                </a:solidFill>
              </a:rPr>
              <a:t>CA-125:</a:t>
            </a: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</a:rPr>
              <a:t>Avaliado em 53 pacientes</a:t>
            </a: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</a:rPr>
              <a:t>Níveis elevados em 15 casos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Char char="ü"/>
            </a:pPr>
            <a:r>
              <a:rPr lang="pt-BR" sz="2000" b="1" dirty="0">
                <a:solidFill>
                  <a:srgbClr val="0D0D0D"/>
                </a:solidFill>
              </a:rPr>
              <a:t>CA 19-9:</a:t>
            </a: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</a:rPr>
              <a:t>Avaliado em 50 pacientes</a:t>
            </a:r>
          </a:p>
          <a:p>
            <a:pPr marL="742950" lvl="1" indent="-285750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</a:rPr>
              <a:t>Níveis elevados em 8 caso</a:t>
            </a:r>
            <a:r>
              <a:rPr lang="pt-BR" sz="2000" dirty="0">
                <a:solidFill>
                  <a:srgbClr val="0D0D0D"/>
                </a:solidFill>
                <a:latin typeface="Söhne"/>
              </a:rPr>
              <a:t>s</a:t>
            </a:r>
            <a:endParaRPr lang="pt-BR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5" name="Espaço Reservado para Texto 7">
            <a:extLst>
              <a:ext uri="{FF2B5EF4-FFF2-40B4-BE49-F238E27FC236}">
                <a16:creationId xmlns:a16="http://schemas.microsoft.com/office/drawing/2014/main" id="{889EBB38-3F2A-C401-CD49-8004A803758D}"/>
              </a:ext>
            </a:extLst>
          </p:cNvPr>
          <p:cNvSpPr txBox="1">
            <a:spLocks/>
          </p:cNvSpPr>
          <p:nvPr/>
        </p:nvSpPr>
        <p:spPr>
          <a:xfrm>
            <a:off x="6087342" y="6077356"/>
            <a:ext cx="3414633" cy="1635085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ts val="3600"/>
              </a:lnSpc>
              <a:spcBef>
                <a:spcPts val="2400"/>
              </a:spcBef>
              <a:buFont typeface="Arial" panose="020B0604020202020204" pitchFamily="34" charset="0"/>
              <a:buNone/>
              <a:defRPr sz="3000" kern="1200">
                <a:solidFill>
                  <a:srgbClr val="565755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pt-BR" sz="2000" b="1" dirty="0">
                <a:solidFill>
                  <a:srgbClr val="0D0D0D"/>
                </a:solidFill>
              </a:rPr>
              <a:t>Desidrogenase lática (LDH):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</a:rPr>
              <a:t>Avaliado em 30 pacientes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D0D0D"/>
                </a:solidFill>
              </a:rPr>
              <a:t>Níveis elevados em 4 casos</a:t>
            </a:r>
          </a:p>
        </p:txBody>
      </p:sp>
    </p:spTree>
    <p:extLst>
      <p:ext uri="{BB962C8B-B14F-4D97-AF65-F5344CB8AC3E}">
        <p14:creationId xmlns:p14="http://schemas.microsoft.com/office/powerpoint/2010/main" val="271144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25200"/>
            <a:ext cx="11665975" cy="1216800"/>
          </a:xfrm>
        </p:spPr>
        <p:txBody>
          <a:bodyPr/>
          <a:lstStyle/>
          <a:p>
            <a:r>
              <a:rPr lang="pt-BR" dirty="0"/>
              <a:t>Conclusão </a:t>
            </a:r>
            <a:endParaRPr lang="pt-BR" sz="66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D0900B-C41F-BD03-079C-F9C2F6A4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3C427E-CBC9-611B-DAC7-09D5BF901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1" y="1544388"/>
            <a:ext cx="6783572" cy="8208980"/>
          </a:xfrm>
          <a:prstGeom prst="rect">
            <a:avLst/>
          </a:prstGeom>
        </p:spPr>
      </p:pic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AA5CDE16-F374-0DBD-E582-A22686DE1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6127" y="2638822"/>
            <a:ext cx="11450822" cy="48125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/>
              <a:t>Discrepância de incidência entre os grupos etários. 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Tumor de células germinativas como grupo majoritário.</a:t>
            </a:r>
          </a:p>
          <a:p>
            <a:pPr marL="457200" indent="-45720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Comportamento benigno em 78% das lesões.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pt-BR" sz="3600" dirty="0"/>
              <a:t>	– Menores de 11 anos: 5 dos 6 casos apresentaram neoplasias malignas. </a:t>
            </a:r>
          </a:p>
        </p:txBody>
      </p:sp>
    </p:spTree>
    <p:extLst>
      <p:ext uri="{BB962C8B-B14F-4D97-AF65-F5344CB8AC3E}">
        <p14:creationId xmlns:p14="http://schemas.microsoft.com/office/powerpoint/2010/main" val="311179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66" y="11022"/>
            <a:ext cx="12865395" cy="12161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4900" dirty="0"/>
              <a:t>Achados Ultrassonográficos e </a:t>
            </a:r>
            <a:br>
              <a:rPr lang="pt-BR" sz="4900" dirty="0"/>
            </a:br>
            <a:r>
              <a:rPr lang="pt-BR" sz="4900" dirty="0"/>
              <a:t>Marcadores Tumorais Séricos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6395" y="1427823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66" y="2336038"/>
            <a:ext cx="7676706" cy="6265491"/>
          </a:xfrm>
        </p:spPr>
        <p:txBody>
          <a:bodyPr/>
          <a:lstStyle/>
          <a:p>
            <a:pPr marL="685800" indent="-685800" algn="l">
              <a:buFont typeface="Wingdings" pitchFamily="2" charset="2"/>
              <a:buChar char="ü"/>
            </a:pPr>
            <a:r>
              <a:rPr lang="pt-BR" sz="4600" dirty="0"/>
              <a:t>Achados Ultrassonográficos: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Dados disponíveis em uma parcela minoritária dos registros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Média do maior eixo da lesão: 8,05 cm</a:t>
            </a:r>
          </a:p>
        </p:txBody>
      </p:sp>
      <p:sp>
        <p:nvSpPr>
          <p:cNvPr id="3" name="Espaço Reservado para Texto 7">
            <a:extLst>
              <a:ext uri="{FF2B5EF4-FFF2-40B4-BE49-F238E27FC236}">
                <a16:creationId xmlns:a16="http://schemas.microsoft.com/office/drawing/2014/main" id="{07CAF9F2-3354-F0AD-50E4-812D65E55B62}"/>
              </a:ext>
            </a:extLst>
          </p:cNvPr>
          <p:cNvSpPr txBox="1">
            <a:spLocks/>
          </p:cNvSpPr>
          <p:nvPr/>
        </p:nvSpPr>
        <p:spPr>
          <a:xfrm>
            <a:off x="8027581" y="2336037"/>
            <a:ext cx="9718158" cy="6265491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ts val="3600"/>
              </a:lnSpc>
              <a:spcBef>
                <a:spcPts val="2400"/>
              </a:spcBef>
              <a:buFont typeface="Arial" panose="020B0604020202020204" pitchFamily="34" charset="0"/>
              <a:buNone/>
              <a:defRPr sz="3000" kern="1200">
                <a:solidFill>
                  <a:srgbClr val="565755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ü"/>
            </a:pPr>
            <a:r>
              <a:rPr lang="pt-BR" sz="4600" dirty="0"/>
              <a:t>Marcadores Tumorais Séricos: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 A maioria das pacientes não apresentava níveis elevados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 Alfafetoproteína (AFP):</a:t>
            </a:r>
          </a:p>
          <a:p>
            <a:pPr marL="1600200" lvl="2" indent="-685800" algn="l">
              <a:buFont typeface="Courier New" panose="02070309020205020404" pitchFamily="49" charset="0"/>
              <a:buChar char="o"/>
            </a:pPr>
            <a:r>
              <a:rPr lang="pt-BR" sz="4400" dirty="0">
                <a:solidFill>
                  <a:srgbClr val="565755"/>
                </a:solidFill>
              </a:rPr>
              <a:t>Alta especificidade para neoplasias de células germinativas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 Demais marcadores Tumorais:</a:t>
            </a:r>
          </a:p>
          <a:p>
            <a:pPr marL="1600200" lvl="2" indent="-685800" algn="l">
              <a:buFont typeface="Courier New" panose="02070309020205020404" pitchFamily="49" charset="0"/>
              <a:buChar char="o"/>
            </a:pPr>
            <a:r>
              <a:rPr lang="pt-BR" sz="4400" dirty="0">
                <a:solidFill>
                  <a:srgbClr val="565755"/>
                </a:solidFill>
              </a:rPr>
              <a:t>Distribuição equilibrada entre lesões de células germinativas e epiteliais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C765B-4BF5-1A3A-0792-3B4E7273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87117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Dr. Vinicius Barban Lopes Fernandes afirma não ter conflito</a:t>
            </a:r>
            <a:br>
              <a:rPr lang="pt-BR" dirty="0"/>
            </a:br>
            <a:r>
              <a:rPr lang="pt-BR" dirty="0"/>
              <a:t> de interesse a declarar</a:t>
            </a: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F61715B-9A46-05F5-8D85-026AF49963CF}"/>
              </a:ext>
            </a:extLst>
          </p:cNvPr>
          <p:cNvSpPr txBox="1"/>
          <p:nvPr/>
        </p:nvSpPr>
        <p:spPr>
          <a:xfrm>
            <a:off x="194982" y="2034519"/>
            <a:ext cx="1671021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dirty="0" err="1">
                <a:effectLst/>
                <a:latin typeface="Söhne"/>
              </a:rPr>
              <a:t>International</a:t>
            </a:r>
            <a:r>
              <a:rPr lang="pt-BR" b="0" i="0" dirty="0">
                <a:effectLst/>
                <a:latin typeface="Söhne"/>
              </a:rPr>
              <a:t> </a:t>
            </a:r>
            <a:r>
              <a:rPr lang="pt-BR" b="0" i="0" dirty="0" err="1">
                <a:effectLst/>
                <a:latin typeface="Söhne"/>
              </a:rPr>
              <a:t>Agency</a:t>
            </a:r>
            <a:r>
              <a:rPr lang="pt-BR" b="0" i="0" dirty="0">
                <a:effectLst/>
                <a:latin typeface="Söhne"/>
              </a:rPr>
              <a:t> for </a:t>
            </a:r>
            <a:r>
              <a:rPr lang="pt-BR" b="0" i="0" dirty="0" err="1">
                <a:effectLst/>
                <a:latin typeface="Söhne"/>
              </a:rPr>
              <a:t>Research</a:t>
            </a:r>
            <a:r>
              <a:rPr lang="pt-BR" b="0" i="0" dirty="0">
                <a:effectLst/>
                <a:latin typeface="Söhne"/>
              </a:rPr>
              <a:t> </a:t>
            </a:r>
            <a:r>
              <a:rPr lang="pt-BR" b="0" i="0" dirty="0" err="1">
                <a:effectLst/>
                <a:latin typeface="Söhne"/>
              </a:rPr>
              <a:t>on</a:t>
            </a:r>
            <a:r>
              <a:rPr lang="pt-BR" b="0" i="0" dirty="0">
                <a:effectLst/>
                <a:latin typeface="Söhne"/>
              </a:rPr>
              <a:t> </a:t>
            </a:r>
            <a:r>
              <a:rPr lang="pt-BR" b="0" i="0" dirty="0" err="1">
                <a:effectLst/>
                <a:latin typeface="Söhne"/>
              </a:rPr>
              <a:t>Cancer</a:t>
            </a:r>
            <a:r>
              <a:rPr lang="pt-BR" b="0" i="0" dirty="0">
                <a:effectLst/>
                <a:latin typeface="Söhne"/>
              </a:rPr>
              <a:t>. (2023). Global </a:t>
            </a:r>
            <a:r>
              <a:rPr lang="pt-BR" b="0" i="0" dirty="0" err="1">
                <a:effectLst/>
                <a:latin typeface="Söhne"/>
              </a:rPr>
              <a:t>Cancer</a:t>
            </a:r>
            <a:r>
              <a:rPr lang="pt-BR" b="0" i="0" dirty="0">
                <a:effectLst/>
                <a:latin typeface="Söhne"/>
              </a:rPr>
              <a:t> </a:t>
            </a:r>
            <a:r>
              <a:rPr lang="pt-BR" b="0" i="0" dirty="0" err="1">
                <a:effectLst/>
                <a:latin typeface="Söhne"/>
              </a:rPr>
              <a:t>Observatory</a:t>
            </a:r>
            <a:r>
              <a:rPr lang="pt-BR" b="0" i="0" dirty="0">
                <a:effectLst/>
                <a:latin typeface="Söhne"/>
              </a:rPr>
              <a:t>: </a:t>
            </a:r>
            <a:r>
              <a:rPr lang="pt-BR" b="0" i="0" dirty="0" err="1">
                <a:effectLst/>
                <a:latin typeface="Söhne"/>
              </a:rPr>
              <a:t>Cancer</a:t>
            </a:r>
            <a:r>
              <a:rPr lang="pt-BR" b="0" i="0" dirty="0">
                <a:effectLst/>
                <a:latin typeface="Söhne"/>
              </a:rPr>
              <a:t> Today. </a:t>
            </a:r>
            <a:r>
              <a:rPr lang="pt-BR" b="0" i="0" dirty="0" err="1">
                <a:effectLst/>
                <a:latin typeface="Söhne"/>
              </a:rPr>
              <a:t>Retrieved</a:t>
            </a:r>
            <a:r>
              <a:rPr lang="pt-BR" b="0" i="0" dirty="0">
                <a:effectLst/>
                <a:latin typeface="Söhne"/>
              </a:rPr>
              <a:t> </a:t>
            </a:r>
            <a:r>
              <a:rPr lang="pt-BR" b="0" i="0" dirty="0" err="1">
                <a:effectLst/>
                <a:latin typeface="Söhne"/>
              </a:rPr>
              <a:t>from</a:t>
            </a:r>
            <a:r>
              <a:rPr lang="pt-BR" b="0" i="0" dirty="0">
                <a:effectLst/>
                <a:latin typeface="Söhne"/>
              </a:rPr>
              <a:t> </a:t>
            </a:r>
            <a:r>
              <a:rPr lang="pt-BR" b="0" i="0" u="none" strike="noStrike" dirty="0">
                <a:effectLst/>
                <a:latin typeface="Söhn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https://gco.iarc.fr/today/en/dataviz/bars?mode=cancer&amp;cancers=25&amp;group_populations=1&amp;populations=76&amp;sexes=2</a:t>
            </a:r>
            <a:endParaRPr lang="pt-BR" b="0" i="0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pt-BR" b="0" dirty="0">
                <a:effectLst/>
              </a:rPr>
            </a:br>
            <a:r>
              <a:rPr lang="pt-BR" dirty="0" err="1">
                <a:latin typeface="Söhne"/>
              </a:rPr>
              <a:t>Cancer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Research</a:t>
            </a:r>
            <a:r>
              <a:rPr lang="pt-BR" dirty="0">
                <a:latin typeface="Söhne"/>
              </a:rPr>
              <a:t> UK. (2024).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cancer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incidence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statistics</a:t>
            </a:r>
            <a:r>
              <a:rPr lang="pt-BR" dirty="0">
                <a:latin typeface="Söhne"/>
              </a:rPr>
              <a:t>. </a:t>
            </a:r>
            <a:r>
              <a:rPr lang="pt-BR" dirty="0" err="1">
                <a:latin typeface="Söhne"/>
              </a:rPr>
              <a:t>Retrieved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from</a:t>
            </a:r>
            <a:r>
              <a:rPr lang="pt-BR" dirty="0">
                <a:latin typeface="Söhne"/>
              </a:rPr>
              <a:t> </a:t>
            </a:r>
            <a:r>
              <a:rPr lang="pt-BR" dirty="0">
                <a:latin typeface="Söhn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https://www.cancerresearchuk.org/health-professional/cancer-statistics/statistics-by-cancer-type/ovarian-cancer/incidence#heading-One</a:t>
            </a: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pt-BR" b="0" dirty="0">
                <a:effectLst/>
              </a:rPr>
            </a:br>
            <a:r>
              <a:rPr lang="pt-BR" dirty="0">
                <a:latin typeface="Söhne"/>
              </a:rPr>
              <a:t>Heo SH, Kim JW, Shin SS, Jeong SI, </a:t>
            </a:r>
            <a:r>
              <a:rPr lang="pt-BR" dirty="0" err="1">
                <a:latin typeface="Söhne"/>
              </a:rPr>
              <a:t>Lim</a:t>
            </a:r>
            <a:r>
              <a:rPr lang="pt-BR" dirty="0">
                <a:latin typeface="Söhne"/>
              </a:rPr>
              <a:t> HS, Choi YD, Lee KH, Kang WD, Jeong YY, Kang HK. Review </a:t>
            </a:r>
            <a:r>
              <a:rPr lang="pt-BR" dirty="0" err="1">
                <a:latin typeface="Söhne"/>
              </a:rPr>
              <a:t>of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tumors</a:t>
            </a:r>
            <a:r>
              <a:rPr lang="pt-BR" dirty="0">
                <a:latin typeface="Söhne"/>
              </a:rPr>
              <a:t> in </a:t>
            </a:r>
            <a:r>
              <a:rPr lang="pt-BR" dirty="0" err="1">
                <a:latin typeface="Söhne"/>
              </a:rPr>
              <a:t>children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adolescents</a:t>
            </a:r>
            <a:r>
              <a:rPr lang="pt-BR" dirty="0">
                <a:latin typeface="Söhne"/>
              </a:rPr>
              <a:t>: </a:t>
            </a:r>
            <a:r>
              <a:rPr lang="pt-BR" dirty="0" err="1">
                <a:latin typeface="Söhne"/>
              </a:rPr>
              <a:t>radiologic-pathologic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correlation</a:t>
            </a:r>
            <a:r>
              <a:rPr lang="pt-BR" dirty="0">
                <a:latin typeface="Söhne"/>
              </a:rPr>
              <a:t>. </a:t>
            </a:r>
            <a:r>
              <a:rPr lang="pt-BR" dirty="0" err="1">
                <a:latin typeface="Söhne"/>
              </a:rPr>
              <a:t>Radiographics</a:t>
            </a:r>
            <a:r>
              <a:rPr lang="pt-BR" dirty="0">
                <a:latin typeface="Söhne"/>
              </a:rPr>
              <a:t>. 2014 Nov-Dec;34(7):2039-55. </a:t>
            </a:r>
            <a:r>
              <a:rPr lang="pt-BR" dirty="0" err="1">
                <a:latin typeface="Söhne"/>
              </a:rPr>
              <a:t>doi</a:t>
            </a:r>
            <a:r>
              <a:rPr lang="pt-BR" dirty="0">
                <a:latin typeface="Söhne"/>
              </a:rPr>
              <a:t>: 10.1148/rg.347130144. PMID: 25384300.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latin typeface="Söhne"/>
              </a:rPr>
              <a:t>Birbas</a:t>
            </a:r>
            <a:r>
              <a:rPr lang="pt-BR" dirty="0">
                <a:latin typeface="Söhne"/>
              </a:rPr>
              <a:t> E, </a:t>
            </a:r>
            <a:r>
              <a:rPr lang="pt-BR" dirty="0" err="1">
                <a:latin typeface="Söhne"/>
              </a:rPr>
              <a:t>Kanavos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T</a:t>
            </a:r>
            <a:r>
              <a:rPr lang="pt-BR" dirty="0">
                <a:latin typeface="Söhne"/>
              </a:rPr>
              <a:t>, </a:t>
            </a:r>
            <a:r>
              <a:rPr lang="pt-BR" dirty="0" err="1">
                <a:latin typeface="Söhne"/>
              </a:rPr>
              <a:t>Gkrozou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F</a:t>
            </a:r>
            <a:r>
              <a:rPr lang="pt-BR" dirty="0">
                <a:latin typeface="Söhne"/>
              </a:rPr>
              <a:t>, </a:t>
            </a:r>
            <a:r>
              <a:rPr lang="pt-BR" dirty="0" err="1">
                <a:latin typeface="Söhne"/>
              </a:rPr>
              <a:t>Skentou</a:t>
            </a:r>
            <a:r>
              <a:rPr lang="pt-BR" dirty="0">
                <a:latin typeface="Söhne"/>
              </a:rPr>
              <a:t> C, </a:t>
            </a:r>
            <a:r>
              <a:rPr lang="pt-BR" dirty="0" err="1">
                <a:latin typeface="Söhne"/>
              </a:rPr>
              <a:t>Daniilidis</a:t>
            </a:r>
            <a:r>
              <a:rPr lang="pt-BR" dirty="0">
                <a:latin typeface="Söhne"/>
              </a:rPr>
              <a:t> A, </a:t>
            </a:r>
            <a:r>
              <a:rPr lang="pt-BR" dirty="0" err="1">
                <a:latin typeface="Söhne"/>
              </a:rPr>
              <a:t>Vatopoulou</a:t>
            </a:r>
            <a:r>
              <a:rPr lang="pt-BR" dirty="0">
                <a:latin typeface="Söhne"/>
              </a:rPr>
              <a:t> A.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Masses in </a:t>
            </a:r>
            <a:r>
              <a:rPr lang="pt-BR" dirty="0" err="1">
                <a:latin typeface="Söhne"/>
              </a:rPr>
              <a:t>Children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Adolescents</a:t>
            </a:r>
            <a:r>
              <a:rPr lang="pt-BR" dirty="0">
                <a:latin typeface="Söhne"/>
              </a:rPr>
              <a:t>: A Review </a:t>
            </a:r>
            <a:r>
              <a:rPr lang="pt-BR" dirty="0" err="1">
                <a:latin typeface="Söhne"/>
              </a:rPr>
              <a:t>of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the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Literature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with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Emphasis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on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the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Diagnostic</a:t>
            </a:r>
            <a:r>
              <a:rPr lang="pt-BR" dirty="0">
                <a:latin typeface="Söhne"/>
              </a:rPr>
              <a:t> Approach. </a:t>
            </a:r>
            <a:r>
              <a:rPr lang="pt-BR" dirty="0" err="1">
                <a:latin typeface="Söhne"/>
              </a:rPr>
              <a:t>Children</a:t>
            </a:r>
            <a:r>
              <a:rPr lang="pt-BR" dirty="0">
                <a:latin typeface="Söhne"/>
              </a:rPr>
              <a:t> (Basel). 2023 </a:t>
            </a:r>
            <a:r>
              <a:rPr lang="pt-BR" dirty="0" err="1">
                <a:latin typeface="Söhne"/>
              </a:rPr>
              <a:t>Jun</a:t>
            </a:r>
            <a:r>
              <a:rPr lang="pt-BR" dirty="0">
                <a:latin typeface="Söhne"/>
              </a:rPr>
              <a:t> 27;10(7):1114. </a:t>
            </a:r>
            <a:r>
              <a:rPr lang="pt-BR" dirty="0" err="1">
                <a:latin typeface="Söhne"/>
              </a:rPr>
              <a:t>doi</a:t>
            </a:r>
            <a:r>
              <a:rPr lang="pt-BR" dirty="0">
                <a:latin typeface="Söhne"/>
              </a:rPr>
              <a:t>: 10.3390/children10071114. PMID: 37508611; PMCID: PMC10377960.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latin typeface="Söhne"/>
              </a:rPr>
              <a:t>Khaja</a:t>
            </a:r>
            <a:r>
              <a:rPr lang="pt-BR" dirty="0">
                <a:latin typeface="Söhne"/>
              </a:rPr>
              <a:t> A, Frazier L, Weil BR, Weldon CB, </a:t>
            </a:r>
            <a:r>
              <a:rPr lang="pt-BR" dirty="0" err="1">
                <a:latin typeface="Söhne"/>
              </a:rPr>
              <a:t>Laufer</a:t>
            </a:r>
            <a:r>
              <a:rPr lang="pt-BR" dirty="0">
                <a:latin typeface="Söhne"/>
              </a:rPr>
              <a:t> MR, </a:t>
            </a:r>
            <a:r>
              <a:rPr lang="pt-BR" dirty="0" err="1">
                <a:latin typeface="Söhne"/>
              </a:rPr>
              <a:t>Shim</a:t>
            </a:r>
            <a:r>
              <a:rPr lang="pt-BR" dirty="0">
                <a:latin typeface="Söhne"/>
              </a:rPr>
              <a:t> J. </a:t>
            </a:r>
            <a:r>
              <a:rPr lang="pt-BR" dirty="0" err="1">
                <a:latin typeface="Söhne"/>
              </a:rPr>
              <a:t>Interdisciplinary</a:t>
            </a:r>
            <a:r>
              <a:rPr lang="pt-BR" dirty="0">
                <a:latin typeface="Söhne"/>
              </a:rPr>
              <a:t> Management </a:t>
            </a:r>
            <a:r>
              <a:rPr lang="pt-BR" dirty="0" err="1">
                <a:latin typeface="Söhne"/>
              </a:rPr>
              <a:t>of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Malignant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Tumors</a:t>
            </a:r>
            <a:r>
              <a:rPr lang="pt-BR" dirty="0">
                <a:latin typeface="Söhne"/>
              </a:rPr>
              <a:t> in </a:t>
            </a:r>
            <a:r>
              <a:rPr lang="pt-BR" dirty="0" err="1">
                <a:latin typeface="Söhne"/>
              </a:rPr>
              <a:t>the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Pediatric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Adolescent</a:t>
            </a:r>
            <a:r>
              <a:rPr lang="pt-BR" dirty="0">
                <a:latin typeface="Söhne"/>
              </a:rPr>
              <a:t> Age </a:t>
            </a:r>
            <a:r>
              <a:rPr lang="pt-BR" dirty="0" err="1">
                <a:latin typeface="Söhne"/>
              </a:rPr>
              <a:t>Group</a:t>
            </a:r>
            <a:r>
              <a:rPr lang="pt-BR" dirty="0">
                <a:latin typeface="Söhne"/>
              </a:rPr>
              <a:t>. J </a:t>
            </a:r>
            <a:r>
              <a:rPr lang="pt-BR" dirty="0" err="1">
                <a:latin typeface="Söhne"/>
              </a:rPr>
              <a:t>Pediatr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Adolesc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Gynecol</a:t>
            </a:r>
            <a:r>
              <a:rPr lang="pt-BR" dirty="0">
                <a:latin typeface="Söhne"/>
              </a:rPr>
              <a:t>. 2022 Jun;35(3):260-264. </a:t>
            </a:r>
            <a:r>
              <a:rPr lang="pt-BR" dirty="0" err="1">
                <a:latin typeface="Söhne"/>
              </a:rPr>
              <a:t>doi</a:t>
            </a:r>
            <a:r>
              <a:rPr lang="pt-BR" dirty="0">
                <a:latin typeface="Söhne"/>
              </a:rPr>
              <a:t>: 10.1016/j.jpag.2021.10.006. </a:t>
            </a:r>
            <a:r>
              <a:rPr lang="pt-BR" dirty="0" err="1">
                <a:latin typeface="Söhne"/>
              </a:rPr>
              <a:t>Epub</a:t>
            </a:r>
            <a:r>
              <a:rPr lang="pt-BR" dirty="0">
                <a:latin typeface="Söhne"/>
              </a:rPr>
              <a:t> 2021 </a:t>
            </a:r>
            <a:r>
              <a:rPr lang="pt-BR" dirty="0" err="1">
                <a:latin typeface="Söhne"/>
              </a:rPr>
              <a:t>Oct</a:t>
            </a:r>
            <a:r>
              <a:rPr lang="pt-BR" dirty="0">
                <a:latin typeface="Söhne"/>
              </a:rPr>
              <a:t> 28. PMID: 34718078.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Söhne"/>
              </a:rPr>
              <a:t>van </a:t>
            </a:r>
            <a:r>
              <a:rPr lang="pt-BR" dirty="0" err="1">
                <a:latin typeface="Söhne"/>
              </a:rPr>
              <a:t>Nimwegen</a:t>
            </a:r>
            <a:r>
              <a:rPr lang="pt-BR" dirty="0">
                <a:latin typeface="Söhne"/>
              </a:rPr>
              <a:t> LWE, </a:t>
            </a:r>
            <a:r>
              <a:rPr lang="pt-BR" dirty="0" err="1">
                <a:latin typeface="Söhne"/>
              </a:rPr>
              <a:t>Mavinkurve-Groothuis</a:t>
            </a:r>
            <a:r>
              <a:rPr lang="pt-BR" dirty="0">
                <a:latin typeface="Söhne"/>
              </a:rPr>
              <a:t> AMC, de </a:t>
            </a:r>
            <a:r>
              <a:rPr lang="pt-BR" dirty="0" err="1">
                <a:latin typeface="Söhne"/>
              </a:rPr>
              <a:t>Krijger</a:t>
            </a:r>
            <a:r>
              <a:rPr lang="pt-BR" dirty="0">
                <a:latin typeface="Söhne"/>
              </a:rPr>
              <a:t> RR, </a:t>
            </a:r>
            <a:r>
              <a:rPr lang="pt-BR" dirty="0" err="1">
                <a:latin typeface="Söhne"/>
              </a:rPr>
              <a:t>Hulsker</a:t>
            </a:r>
            <a:r>
              <a:rPr lang="pt-BR" dirty="0">
                <a:latin typeface="Söhne"/>
              </a:rPr>
              <a:t> CCC, </a:t>
            </a:r>
            <a:r>
              <a:rPr lang="pt-BR" dirty="0" err="1">
                <a:latin typeface="Söhne"/>
              </a:rPr>
              <a:t>Goverde</a:t>
            </a:r>
            <a:r>
              <a:rPr lang="pt-BR" dirty="0">
                <a:latin typeface="Söhne"/>
              </a:rPr>
              <a:t> AJ, </a:t>
            </a:r>
            <a:r>
              <a:rPr lang="pt-BR" dirty="0" err="1">
                <a:latin typeface="Söhne"/>
              </a:rPr>
              <a:t>Zsiros</a:t>
            </a:r>
            <a:r>
              <a:rPr lang="pt-BR" dirty="0">
                <a:latin typeface="Söhne"/>
              </a:rPr>
              <a:t> J, </a:t>
            </a:r>
            <a:r>
              <a:rPr lang="pt-BR" dirty="0" err="1">
                <a:latin typeface="Söhne"/>
              </a:rPr>
              <a:t>Littooij</a:t>
            </a:r>
            <a:r>
              <a:rPr lang="pt-BR" dirty="0">
                <a:latin typeface="Söhne"/>
              </a:rPr>
              <a:t> AS. MR </a:t>
            </a:r>
            <a:r>
              <a:rPr lang="pt-BR" dirty="0" err="1">
                <a:latin typeface="Söhne"/>
              </a:rPr>
              <a:t>imaging</a:t>
            </a:r>
            <a:r>
              <a:rPr lang="pt-BR" dirty="0">
                <a:latin typeface="Söhne"/>
              </a:rPr>
              <a:t> in </a:t>
            </a:r>
            <a:r>
              <a:rPr lang="pt-BR" dirty="0" err="1">
                <a:latin typeface="Söhne"/>
              </a:rPr>
              <a:t>discriminating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between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benign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malignant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paediatric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masses: a </a:t>
            </a:r>
            <a:r>
              <a:rPr lang="pt-BR" dirty="0" err="1">
                <a:latin typeface="Söhne"/>
              </a:rPr>
              <a:t>systematic</a:t>
            </a:r>
            <a:r>
              <a:rPr lang="pt-BR" dirty="0">
                <a:latin typeface="Söhne"/>
              </a:rPr>
              <a:t> review. </a:t>
            </a:r>
            <a:r>
              <a:rPr lang="pt-BR" dirty="0" err="1">
                <a:latin typeface="Söhne"/>
              </a:rPr>
              <a:t>Eur</a:t>
            </a:r>
            <a:r>
              <a:rPr lang="pt-BR" dirty="0">
                <a:latin typeface="Söhne"/>
              </a:rPr>
              <a:t> Radiol. 2020 Feb;30(2):1166-1181. </a:t>
            </a:r>
            <a:r>
              <a:rPr lang="pt-BR" dirty="0" err="1">
                <a:latin typeface="Söhne"/>
              </a:rPr>
              <a:t>doi</a:t>
            </a:r>
            <a:r>
              <a:rPr lang="pt-BR" dirty="0">
                <a:latin typeface="Söhne"/>
              </a:rPr>
              <a:t>: 10.1007/s00330-019-06420-4. </a:t>
            </a:r>
            <a:r>
              <a:rPr lang="pt-BR" dirty="0" err="1">
                <a:latin typeface="Söhne"/>
              </a:rPr>
              <a:t>Epub</a:t>
            </a:r>
            <a:r>
              <a:rPr lang="pt-BR" dirty="0">
                <a:latin typeface="Söhne"/>
              </a:rPr>
              <a:t> 2019 </a:t>
            </a:r>
            <a:r>
              <a:rPr lang="pt-BR" dirty="0" err="1">
                <a:latin typeface="Söhne"/>
              </a:rPr>
              <a:t>Sep</a:t>
            </a:r>
            <a:r>
              <a:rPr lang="pt-BR" dirty="0">
                <a:latin typeface="Söhne"/>
              </a:rPr>
              <a:t> 16. PMID: 31529256; PMCID: PMC6957553.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latin typeface="Söhne"/>
              </a:rPr>
              <a:t>Lockley</a:t>
            </a:r>
            <a:r>
              <a:rPr lang="pt-BR" dirty="0">
                <a:latin typeface="Söhne"/>
              </a:rPr>
              <a:t> M, </a:t>
            </a:r>
            <a:r>
              <a:rPr lang="pt-BR" dirty="0" err="1">
                <a:latin typeface="Söhne"/>
              </a:rPr>
              <a:t>Stoneham</a:t>
            </a:r>
            <a:r>
              <a:rPr lang="pt-BR" dirty="0">
                <a:latin typeface="Söhne"/>
              </a:rPr>
              <a:t> SJ, Olson TA.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cancer</a:t>
            </a:r>
            <a:r>
              <a:rPr lang="pt-BR" dirty="0">
                <a:latin typeface="Söhne"/>
              </a:rPr>
              <a:t> in </a:t>
            </a:r>
            <a:r>
              <a:rPr lang="pt-BR" dirty="0" err="1">
                <a:latin typeface="Söhne"/>
              </a:rPr>
              <a:t>adolescents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young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adults</a:t>
            </a:r>
            <a:r>
              <a:rPr lang="pt-BR" dirty="0">
                <a:latin typeface="Söhne"/>
              </a:rPr>
              <a:t>. </a:t>
            </a:r>
            <a:r>
              <a:rPr lang="pt-BR" dirty="0" err="1">
                <a:latin typeface="Söhne"/>
              </a:rPr>
              <a:t>Pediatr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Blood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Cancer</a:t>
            </a:r>
            <a:r>
              <a:rPr lang="pt-BR" dirty="0">
                <a:latin typeface="Söhne"/>
              </a:rPr>
              <a:t>. 2019 Mar;66(3):e27512. </a:t>
            </a:r>
            <a:r>
              <a:rPr lang="pt-BR" dirty="0" err="1">
                <a:latin typeface="Söhne"/>
              </a:rPr>
              <a:t>doi</a:t>
            </a:r>
            <a:r>
              <a:rPr lang="pt-BR" dirty="0">
                <a:latin typeface="Söhne"/>
              </a:rPr>
              <a:t>: 10.1002/pbc.27512. </a:t>
            </a:r>
            <a:r>
              <a:rPr lang="pt-BR" dirty="0" err="1">
                <a:latin typeface="Söhne"/>
              </a:rPr>
              <a:t>Epub</a:t>
            </a:r>
            <a:r>
              <a:rPr lang="pt-BR" dirty="0">
                <a:latin typeface="Söhne"/>
              </a:rPr>
              <a:t> 2018 </a:t>
            </a:r>
            <a:r>
              <a:rPr lang="pt-BR" dirty="0" err="1">
                <a:latin typeface="Söhne"/>
              </a:rPr>
              <a:t>Oct</a:t>
            </a:r>
            <a:r>
              <a:rPr lang="pt-BR" dirty="0">
                <a:latin typeface="Söhne"/>
              </a:rPr>
              <a:t> 23. PMID: 30350916.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latin typeface="Söhne"/>
              </a:rPr>
              <a:t>Fiegel</a:t>
            </a:r>
            <a:r>
              <a:rPr lang="pt-BR" dirty="0">
                <a:latin typeface="Söhne"/>
              </a:rPr>
              <a:t> HC, </a:t>
            </a:r>
            <a:r>
              <a:rPr lang="pt-BR" dirty="0" err="1">
                <a:latin typeface="Söhne"/>
              </a:rPr>
              <a:t>Gfroerer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S</a:t>
            </a:r>
            <a:r>
              <a:rPr lang="pt-BR" dirty="0">
                <a:latin typeface="Söhne"/>
              </a:rPr>
              <a:t>, </a:t>
            </a:r>
            <a:r>
              <a:rPr lang="pt-BR" dirty="0" err="1">
                <a:latin typeface="Söhne"/>
              </a:rPr>
              <a:t>Theilen</a:t>
            </a:r>
            <a:r>
              <a:rPr lang="pt-BR" dirty="0">
                <a:latin typeface="Söhne"/>
              </a:rPr>
              <a:t> TM, </a:t>
            </a:r>
            <a:r>
              <a:rPr lang="pt-BR" dirty="0" err="1">
                <a:latin typeface="Söhne"/>
              </a:rPr>
              <a:t>Friedmacher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F</a:t>
            </a:r>
            <a:r>
              <a:rPr lang="pt-BR" dirty="0">
                <a:latin typeface="Söhne"/>
              </a:rPr>
              <a:t>, </a:t>
            </a:r>
            <a:r>
              <a:rPr lang="pt-BR" dirty="0" err="1">
                <a:latin typeface="Söhne"/>
              </a:rPr>
              <a:t>Rolle</a:t>
            </a:r>
            <a:r>
              <a:rPr lang="pt-BR" dirty="0">
                <a:latin typeface="Söhne"/>
              </a:rPr>
              <a:t> U. </a:t>
            </a:r>
            <a:r>
              <a:rPr lang="pt-BR" dirty="0" err="1">
                <a:latin typeface="Söhne"/>
              </a:rPr>
              <a:t>Ovarian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lesions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tumors</a:t>
            </a:r>
            <a:r>
              <a:rPr lang="pt-BR" dirty="0">
                <a:latin typeface="Söhne"/>
              </a:rPr>
              <a:t> in </a:t>
            </a:r>
            <a:r>
              <a:rPr lang="pt-BR" dirty="0" err="1">
                <a:latin typeface="Söhne"/>
              </a:rPr>
              <a:t>infants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and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older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children</a:t>
            </a:r>
            <a:r>
              <a:rPr lang="pt-BR" dirty="0">
                <a:latin typeface="Söhne"/>
              </a:rPr>
              <a:t>. </a:t>
            </a:r>
            <a:r>
              <a:rPr lang="pt-BR" dirty="0" err="1">
                <a:latin typeface="Söhne"/>
              </a:rPr>
              <a:t>Innov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Surg</a:t>
            </a:r>
            <a:r>
              <a:rPr lang="pt-BR" dirty="0">
                <a:latin typeface="Söhne"/>
              </a:rPr>
              <a:t> </a:t>
            </a:r>
            <a:r>
              <a:rPr lang="pt-BR" dirty="0" err="1">
                <a:latin typeface="Söhne"/>
              </a:rPr>
              <a:t>Sci</a:t>
            </a:r>
            <a:r>
              <a:rPr lang="pt-BR" dirty="0">
                <a:latin typeface="Söhne"/>
              </a:rPr>
              <a:t>. 2021 </a:t>
            </a:r>
            <a:r>
              <a:rPr lang="pt-BR" dirty="0" err="1">
                <a:latin typeface="Söhne"/>
              </a:rPr>
              <a:t>Aug</a:t>
            </a:r>
            <a:r>
              <a:rPr lang="pt-BR" dirty="0">
                <a:latin typeface="Söhne"/>
              </a:rPr>
              <a:t> 11;6(4):173-179. </a:t>
            </a:r>
            <a:r>
              <a:rPr lang="pt-BR" dirty="0" err="1">
                <a:latin typeface="Söhne"/>
              </a:rPr>
              <a:t>doi</a:t>
            </a:r>
            <a:r>
              <a:rPr lang="pt-BR" dirty="0">
                <a:latin typeface="Söhne"/>
              </a:rPr>
              <a:t>: 10.1515/iss-2021-0006. PMID: 35937851; PMCID: PMC9294339.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5971EBC-1F6F-0BDF-B6EA-BFB466181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179681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4157341"/>
            <a:ext cx="13716000" cy="1135018"/>
          </a:xfrm>
        </p:spPr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5313625"/>
            <a:ext cx="7859964" cy="6209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216EEB-3273-8A1A-375A-7871DEE4A9D3}"/>
              </a:ext>
            </a:extLst>
          </p:cNvPr>
          <p:cNvSpPr txBox="1"/>
          <p:nvPr/>
        </p:nvSpPr>
        <p:spPr>
          <a:xfrm>
            <a:off x="4572000" y="6281365"/>
            <a:ext cx="9144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3600" b="1" i="0" u="none" strike="noStrike" dirty="0">
                <a:solidFill>
                  <a:srgbClr val="FFFFFF"/>
                </a:solidFill>
                <a:effectLst/>
                <a:latin typeface="Lucida Sans" panose="020B0602030504020204" pitchFamily="34" charset="77"/>
              </a:rPr>
              <a:t>Vinicius Barban</a:t>
            </a:r>
            <a:endParaRPr lang="pt-BR" sz="3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3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MD, PGY2 </a:t>
            </a:r>
            <a:r>
              <a:rPr lang="pt-BR" sz="3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Surgical</a:t>
            </a:r>
            <a:r>
              <a:rPr lang="pt-BR" sz="3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Pathology</a:t>
            </a:r>
            <a:r>
              <a:rPr lang="pt-BR" sz="32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– HC-FMUSP</a:t>
            </a:r>
            <a:endParaRPr lang="pt-BR" sz="32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32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vinicius.barban@hc.fm.usp.br</a:t>
            </a:r>
            <a:endParaRPr lang="pt-BR" sz="3200" b="0" dirty="0">
              <a:effectLst/>
            </a:endParaRPr>
          </a:p>
          <a:p>
            <a:br>
              <a:rPr lang="pt-BR" b="0" dirty="0">
                <a:effectLst/>
              </a:rPr>
            </a:b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A89DA1-F4A4-9885-B143-0E9B1CD8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3" y="7628920"/>
            <a:ext cx="5072467" cy="25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73CA31-C09E-87C6-1761-909B5D00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196" y="7628920"/>
            <a:ext cx="2615608" cy="261560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4000" y="25200"/>
            <a:ext cx="11665975" cy="1216800"/>
          </a:xfrm>
        </p:spPr>
        <p:txBody>
          <a:bodyPr/>
          <a:lstStyle/>
          <a:p>
            <a:r>
              <a:rPr lang="pt-BR" dirty="0"/>
              <a:t>Introdução – </a:t>
            </a:r>
            <a:r>
              <a:rPr lang="pt-BR" sz="6600" dirty="0"/>
              <a:t>Tumores ovarianos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pic>
        <p:nvPicPr>
          <p:cNvPr id="12" name="Imagem 11" descr="Gráfico, Gráfico de barras&#10;&#10;Descrição gerada automaticamente">
            <a:extLst>
              <a:ext uri="{FF2B5EF4-FFF2-40B4-BE49-F238E27FC236}">
                <a16:creationId xmlns:a16="http://schemas.microsoft.com/office/drawing/2014/main" id="{A2D29337-1882-950D-4E70-E7FDB524C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" y="1410459"/>
            <a:ext cx="12642743" cy="8083065"/>
          </a:xfrm>
          <a:prstGeom prst="rect">
            <a:avLst/>
          </a:prstGeom>
        </p:spPr>
      </p:pic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2720A210-6279-4831-D845-46FA0ECDB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22649" y="3536421"/>
            <a:ext cx="5434300" cy="32141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/>
              <a:t>Sétimo câncer mais comum entre as mulheres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/>
              <a:t>Incidência global de 6.7 a cada 100.000 mulheres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pt-BR" sz="3600" dirty="0"/>
              <a:t>Brasil: incidência de 5.1 a cada 100.000 mulheres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97E7C2-B3B4-89B0-9469-0CACE7E6DFCA}"/>
              </a:ext>
            </a:extLst>
          </p:cNvPr>
          <p:cNvSpPr txBox="1"/>
          <p:nvPr/>
        </p:nvSpPr>
        <p:spPr>
          <a:xfrm>
            <a:off x="-58595" y="9439737"/>
            <a:ext cx="12642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effectLst/>
                <a:latin typeface="Söhne"/>
              </a:rPr>
              <a:t>Tabela retirada de IARC Global </a:t>
            </a:r>
            <a:r>
              <a:rPr lang="pt-BR" sz="1600" b="0" i="0" dirty="0" err="1">
                <a:effectLst/>
                <a:latin typeface="Söhne"/>
              </a:rPr>
              <a:t>Cancer</a:t>
            </a:r>
            <a:r>
              <a:rPr lang="pt-BR" sz="1600" b="0" i="0" dirty="0">
                <a:effectLst/>
                <a:latin typeface="Söhne"/>
              </a:rPr>
              <a:t> </a:t>
            </a:r>
            <a:r>
              <a:rPr lang="pt-BR" sz="1600" b="0" i="0" dirty="0" err="1">
                <a:effectLst/>
                <a:latin typeface="Söhne"/>
              </a:rPr>
              <a:t>Observatory</a:t>
            </a:r>
            <a:r>
              <a:rPr lang="pt-BR" sz="1600" b="0" i="0" dirty="0">
                <a:effectLst/>
                <a:latin typeface="Söhne"/>
              </a:rPr>
              <a:t>, 2023.</a:t>
            </a:r>
            <a:endParaRPr lang="pt-BR" sz="16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D240C1F-0E68-A9D8-D01B-D674D074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554" y="25200"/>
            <a:ext cx="12542594" cy="1216800"/>
          </a:xfrm>
        </p:spPr>
        <p:txBody>
          <a:bodyPr/>
          <a:lstStyle/>
          <a:p>
            <a:r>
              <a:rPr lang="pt-BR" sz="5000" dirty="0"/>
              <a:t>Incidência de câncer de ovário por faixa etária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2720A210-6279-4831-D845-46FA0ECDB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48208" y="2468395"/>
            <a:ext cx="5827416" cy="47604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/>
              <a:t>O câncer de ovário, assim como para a maioria dos tipos de câncer, a incidência aumenta com a idade.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/>
              <a:t>Isso reflete, em grande parte, o acúmulo de danos no DNA das células ao longo do tempo.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/>
              <a:t>Esses danos podem ser decorrentes de processos biológicos ou da exposição a fatores de risco.</a:t>
            </a:r>
          </a:p>
        </p:txBody>
      </p:sp>
      <p:pic>
        <p:nvPicPr>
          <p:cNvPr id="6" name="Imagem 5" descr="Gráfico, Histograma&#10;&#10;Descrição gerada automaticamente">
            <a:extLst>
              <a:ext uri="{FF2B5EF4-FFF2-40B4-BE49-F238E27FC236}">
                <a16:creationId xmlns:a16="http://schemas.microsoft.com/office/drawing/2014/main" id="{D1E45318-CC39-18FB-D545-34AE1494F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" y="1589749"/>
            <a:ext cx="12038422" cy="784998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6AF8845-6E5B-D0C4-FB19-44B068B60A61}"/>
              </a:ext>
            </a:extLst>
          </p:cNvPr>
          <p:cNvSpPr txBox="1"/>
          <p:nvPr/>
        </p:nvSpPr>
        <p:spPr>
          <a:xfrm>
            <a:off x="-58595" y="9439737"/>
            <a:ext cx="12642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Credit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Research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UK.</a:t>
            </a:r>
            <a:endParaRPr lang="pt-BR" sz="1600" dirty="0">
              <a:latin typeface="Söhne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DA71EE1-2DA9-4427-5B71-4D1D74C4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261387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8595" y="-38595"/>
            <a:ext cx="13051581" cy="121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dirty="0"/>
              <a:t>Neoplasias Ovarianas em </a:t>
            </a:r>
            <a:br>
              <a:rPr lang="pt-BR" sz="5400" dirty="0"/>
            </a:br>
            <a:r>
              <a:rPr lang="pt-BR" sz="5400" dirty="0"/>
              <a:t>Crianças e Adolescentes </a:t>
            </a:r>
            <a:r>
              <a:rPr lang="pt-BR" sz="5400" dirty="0" err="1"/>
              <a:t>x</a:t>
            </a:r>
            <a:r>
              <a:rPr lang="pt-BR" sz="5400" dirty="0"/>
              <a:t> Adultos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1270" y="1658338"/>
            <a:ext cx="3234724" cy="299212"/>
          </a:xfrm>
          <a:prstGeom prst="rect">
            <a:avLst/>
          </a:prstGeom>
        </p:spPr>
      </p:pic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2720A210-6279-4831-D845-46FA0ECDB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0" y="1957550"/>
            <a:ext cx="8523633" cy="698610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3800" dirty="0"/>
              <a:t> Variabilidade Histológica: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565755"/>
                </a:solidFill>
              </a:rPr>
              <a:t>As neoplasias ovarianas em crianças e adolescentes mostram maior variabilidade histológica.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800" dirty="0"/>
              <a:t> Tipos de Neoplasias: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565755"/>
                </a:solidFill>
              </a:rPr>
              <a:t>Crianças e Adolescentes: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565755"/>
                </a:solidFill>
              </a:rPr>
              <a:t>Predominância de neoplasias de células germinativas.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565755"/>
                </a:solidFill>
              </a:rPr>
              <a:t>Mulheres Adultas: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565755"/>
                </a:solidFill>
              </a:rPr>
              <a:t>Predominância de neoplasias epiteliais.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AF8845-6E5B-D0C4-FB19-44B068B60A61}"/>
              </a:ext>
            </a:extLst>
          </p:cNvPr>
          <p:cNvSpPr txBox="1"/>
          <p:nvPr/>
        </p:nvSpPr>
        <p:spPr>
          <a:xfrm>
            <a:off x="-58595" y="9121071"/>
            <a:ext cx="7799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Heo SH, Kim JW, Shin SS, Jeong SI,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Lim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HS, Choi YD, Lee KH, Kang WD, Jeong YY, Kang HK. Review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of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ovarian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tumors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in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children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and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adolescents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radiologic-pathologic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correlation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Radiographics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. 2014 Nov-Dec;34(7):2039-55. </a:t>
            </a:r>
            <a:r>
              <a:rPr lang="pt-BR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doi</a:t>
            </a:r>
            <a:r>
              <a:rPr lang="pt-BR" sz="1200" dirty="0">
                <a:solidFill>
                  <a:srgbClr val="333333"/>
                </a:solidFill>
                <a:latin typeface="Arial" panose="020B0604020202020204" pitchFamily="34" charset="0"/>
              </a:rPr>
              <a:t>: 10.1148/rg.347130144. PMID: 25384300..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F228FD-FB02-DD02-CB7F-1215824BF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59" t="34509" r="13114" b="35496"/>
          <a:stretch/>
        </p:blipFill>
        <p:spPr>
          <a:xfrm>
            <a:off x="21265" y="2717367"/>
            <a:ext cx="8894457" cy="546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A96D0-69C1-3C77-9CF4-9010D503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404812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553" y="25200"/>
            <a:ext cx="12696251" cy="1216800"/>
          </a:xfrm>
        </p:spPr>
        <p:txBody>
          <a:bodyPr/>
          <a:lstStyle/>
          <a:p>
            <a:r>
              <a:rPr lang="pt-BR" sz="4600" dirty="0"/>
              <a:t>Tumores ovarianos: Benignos </a:t>
            </a:r>
            <a:r>
              <a:rPr lang="pt-BR" sz="4600" dirty="0" err="1"/>
              <a:t>x</a:t>
            </a:r>
            <a:r>
              <a:rPr lang="pt-BR" sz="4600" dirty="0"/>
              <a:t> Malignos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058400"/>
            <a:ext cx="3234724" cy="29921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6AF8845-6E5B-D0C4-FB19-44B068B60A61}"/>
              </a:ext>
            </a:extLst>
          </p:cNvPr>
          <p:cNvSpPr txBox="1"/>
          <p:nvPr/>
        </p:nvSpPr>
        <p:spPr>
          <a:xfrm>
            <a:off x="-58595" y="9439736"/>
            <a:ext cx="13413088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SEER*Explorer: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An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interactive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website for SEER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cancer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statistics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[Internet].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Surveillance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Research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Program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,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National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Cancer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Institute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; 2024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Inter"/>
              </a:rPr>
              <a:t>Apr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Inter"/>
              </a:rPr>
              <a:t> 17. </a:t>
            </a:r>
            <a:endParaRPr lang="pt-BR" sz="1600" dirty="0">
              <a:latin typeface="Söhne"/>
            </a:endParaRPr>
          </a:p>
        </p:txBody>
      </p:sp>
      <p:pic>
        <p:nvPicPr>
          <p:cNvPr id="9" name="Imagem 8" descr="Gráfico, Gráfico de barras&#10;&#10;Descrição gerada automaticamente">
            <a:extLst>
              <a:ext uri="{FF2B5EF4-FFF2-40B4-BE49-F238E27FC236}">
                <a16:creationId xmlns:a16="http://schemas.microsoft.com/office/drawing/2014/main" id="{5D8B32D1-EBC9-93DE-7971-093945D14E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 b="12258"/>
          <a:stretch/>
        </p:blipFill>
        <p:spPr>
          <a:xfrm>
            <a:off x="41553" y="1763158"/>
            <a:ext cx="13249145" cy="7676578"/>
          </a:xfrm>
          <a:prstGeom prst="rect">
            <a:avLst/>
          </a:prstGeom>
        </p:spPr>
      </p:pic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2CDC8E50-B4D0-EBC4-B41F-37113675C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54493" y="4008636"/>
            <a:ext cx="4855601" cy="3185623"/>
          </a:xfrm>
        </p:spPr>
        <p:txBody>
          <a:bodyPr/>
          <a:lstStyle/>
          <a:p>
            <a:pPr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 Tumores malignos de ovário em crianças e adolescentes são raros em comparação com adultos</a:t>
            </a:r>
          </a:p>
          <a:p>
            <a:pPr algn="l">
              <a:spcBef>
                <a:spcPts val="1600"/>
              </a:spcBef>
            </a:pPr>
            <a:r>
              <a:rPr lang="pt-BR" sz="3600" dirty="0"/>
              <a:t>– 10% das lesões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E44CE9E-2C61-E549-4FE3-6CC57B62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183388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65" y="127178"/>
            <a:ext cx="12865395" cy="1216131"/>
          </a:xfrm>
        </p:spPr>
        <p:txBody>
          <a:bodyPr/>
          <a:lstStyle/>
          <a:p>
            <a:r>
              <a:rPr lang="pt-BR" sz="5200" dirty="0"/>
              <a:t>Exames complementares para o diagnóstico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8741" y="1227153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66" y="2336038"/>
            <a:ext cx="7676706" cy="6265491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4400" dirty="0"/>
              <a:t>O diagnóstico pode ser norteado por: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4400" dirty="0"/>
              <a:t>Manifestações clínicas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4400" dirty="0"/>
              <a:t>Marcadores tumorais séricos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4400" dirty="0"/>
              <a:t>Exames radiológicos</a:t>
            </a:r>
          </a:p>
        </p:txBody>
      </p:sp>
      <p:sp>
        <p:nvSpPr>
          <p:cNvPr id="3" name="Espaço Reservado para Texto 7">
            <a:extLst>
              <a:ext uri="{FF2B5EF4-FFF2-40B4-BE49-F238E27FC236}">
                <a16:creationId xmlns:a16="http://schemas.microsoft.com/office/drawing/2014/main" id="{07CAF9F2-3354-F0AD-50E4-812D65E55B62}"/>
              </a:ext>
            </a:extLst>
          </p:cNvPr>
          <p:cNvSpPr txBox="1">
            <a:spLocks/>
          </p:cNvSpPr>
          <p:nvPr/>
        </p:nvSpPr>
        <p:spPr>
          <a:xfrm>
            <a:off x="8027581" y="2336037"/>
            <a:ext cx="9718158" cy="6265491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ts val="3600"/>
              </a:lnSpc>
              <a:spcBef>
                <a:spcPts val="2400"/>
              </a:spcBef>
              <a:buFont typeface="Arial" panose="020B0604020202020204" pitchFamily="34" charset="0"/>
              <a:buNone/>
              <a:defRPr sz="3000" kern="1200">
                <a:solidFill>
                  <a:srgbClr val="565755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Ø"/>
            </a:pPr>
            <a:r>
              <a:rPr lang="pt-BR" sz="4600" dirty="0"/>
              <a:t>Modalidades de Imagem:</a:t>
            </a:r>
          </a:p>
          <a:p>
            <a:pPr marL="685800" indent="-685800" algn="l">
              <a:buFont typeface="Wingdings" pitchFamily="2" charset="2"/>
              <a:buChar char="ü"/>
            </a:pPr>
            <a:r>
              <a:rPr lang="pt-BR" sz="4600" dirty="0"/>
              <a:t>Ultrassonografia (US):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 Primeira escolha para avaliar massas anexiais.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4600" dirty="0">
                <a:solidFill>
                  <a:srgbClr val="565755"/>
                </a:solidFill>
              </a:rPr>
              <a:t> Disponível, fácil de usar, sem radiação ionizante e sem necessidade de sedação.</a:t>
            </a:r>
          </a:p>
          <a:p>
            <a:pPr marL="685800" indent="-685800" algn="l">
              <a:buFont typeface="Wingdings" pitchFamily="2" charset="2"/>
              <a:buChar char="ü"/>
            </a:pPr>
            <a:r>
              <a:rPr lang="pt-BR" sz="4600" dirty="0"/>
              <a:t>Ressonância Magnética</a:t>
            </a:r>
          </a:p>
          <a:p>
            <a:pPr marL="685800" indent="-685800" algn="l">
              <a:buFont typeface="Wingdings" pitchFamily="2" charset="2"/>
              <a:buChar char="ü"/>
            </a:pPr>
            <a:r>
              <a:rPr lang="pt-BR" sz="4600" dirty="0"/>
              <a:t>Tomografia Computadorizada</a:t>
            </a:r>
            <a:br>
              <a:rPr lang="pt-BR" dirty="0"/>
            </a:br>
            <a:endParaRPr lang="pt-BR" sz="4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1E395-611C-A274-5529-2DA3ED39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371678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8595" y="-38595"/>
            <a:ext cx="13051581" cy="121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dirty="0"/>
              <a:t>Marcadores tumorais séricos em </a:t>
            </a:r>
            <a:br>
              <a:rPr lang="pt-BR" sz="5400" dirty="0"/>
            </a:br>
            <a:r>
              <a:rPr lang="pt-BR" sz="5400" dirty="0"/>
              <a:t>neoplasias ovarianas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1270" y="1658338"/>
            <a:ext cx="3234724" cy="299212"/>
          </a:xfrm>
          <a:prstGeom prst="rect">
            <a:avLst/>
          </a:prstGeom>
        </p:spPr>
      </p:pic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2720A210-6279-4831-D845-46FA0ECDB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9975" y="1893755"/>
            <a:ext cx="8243625" cy="718447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3400" dirty="0"/>
              <a:t> Definição: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565755"/>
                </a:solidFill>
              </a:rPr>
              <a:t>Substâncias no sangue que podem estar elevadas devido à presença de uma malignidade.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565755"/>
                </a:solidFill>
              </a:rPr>
              <a:t>Produzidos pela própria neoplasia ou por células normais em resposta às células neoplásicas.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3400" dirty="0"/>
              <a:t> Interpretação dos níveis: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565755"/>
                </a:solidFill>
              </a:rPr>
              <a:t>Níveis elevados sugerem preocupação com câncer.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565755"/>
                </a:solidFill>
              </a:rPr>
              <a:t>Marcadores também podem estar elevados em lesões benignas.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3400" dirty="0">
                <a:solidFill>
                  <a:srgbClr val="565755"/>
                </a:solidFill>
              </a:rPr>
              <a:t>Nem todos os pacientes com neoplasia maligna apresentam níveis aumentados.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AF8845-6E5B-D0C4-FB19-44B068B60A61}"/>
              </a:ext>
            </a:extLst>
          </p:cNvPr>
          <p:cNvSpPr txBox="1"/>
          <p:nvPr/>
        </p:nvSpPr>
        <p:spPr>
          <a:xfrm>
            <a:off x="-58595" y="9121071"/>
            <a:ext cx="7799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Birbas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Kanavos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Gkrozou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Skentou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Daniilidis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Vatopoulou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Ovarian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Masses in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A Review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Approach.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(Basel). 2023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27;10(7):1114. </a:t>
            </a:r>
            <a:r>
              <a:rPr lang="pt-BR" sz="12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pt-BR" sz="12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10.3390/children10071114. PMID: 37508611; PMCID: PMC10377960.</a:t>
            </a:r>
            <a:endParaRPr lang="pt-BR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4AD252-2A9C-9F14-A47C-671B1160C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37" t="39075" r="13001" b="21982"/>
          <a:stretch/>
        </p:blipFill>
        <p:spPr>
          <a:xfrm>
            <a:off x="0" y="3076640"/>
            <a:ext cx="9129975" cy="474792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6578713-DB41-C41F-4653-5472985F4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390312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185" y="2336038"/>
            <a:ext cx="17266247" cy="626549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5400" dirty="0"/>
              <a:t>Avaliar a distribuição dos tumores ovarianos na população de crianças, adolescentes e jovens adultas do nosso hospital quartenário (Hospital das Clinicas da Faculdade de Medicina da Universidade de São Paulo).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5400" dirty="0"/>
              <a:t>Correlacionar os dados clínicos-laboratoriais (biomarcadores), de imagem e diagnóstico histológico final.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285698-3588-0229-FB3D-6C37581B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183" y="9078234"/>
            <a:ext cx="1208766" cy="1208766"/>
          </a:xfrm>
          <a:prstGeom prst="rect">
            <a:avLst/>
          </a:prstGeom>
          <a:solidFill>
            <a:srgbClr val="F0F0F0"/>
          </a:solidFill>
        </p:spPr>
      </p:pic>
    </p:spTree>
    <p:extLst>
      <p:ext uri="{BB962C8B-B14F-4D97-AF65-F5344CB8AC3E}">
        <p14:creationId xmlns:p14="http://schemas.microsoft.com/office/powerpoint/2010/main" val="515850245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3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7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0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21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4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25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2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7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8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3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3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6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8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Props1.xml><?xml version="1.0" encoding="utf-8"?>
<ds:datastoreItem xmlns:ds="http://schemas.openxmlformats.org/officeDocument/2006/customXml" ds:itemID="{B1C459C5-EED0-7E4D-8E6D-945412564730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B22F1FB5-6370-9347-8F7D-EC2FE790DCFA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7C39FF4C-8E00-DB48-87CF-4F87878EC61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BA3DD56-F250-414F-8BD4-05D85C7A9A53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B6BB8FA1-3F47-EA49-9B09-18E05BE81558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6378B4B9-D93E-5F4B-98D2-B5AC2375C168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46792D96-6AF7-E948-BA67-503F15860003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49E0C23D-049C-5146-9D12-83126DAF8A4B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B444F9AF-DC3A-D14D-98C3-ED7F40CE1CFC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0C4A27C3-0D4B-C64A-9338-00DFCEACB9D3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50F9A28C-731B-2A42-97D1-56FA73A48B9C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C3BBC837-872C-C749-B4F4-2E4BC80B89F9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C1AC7052-EB6B-DB4A-8B12-51B0B5376FFD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05691721-2872-FA43-8C53-C2B5E9869D38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0B058444-FDDF-F047-BB2B-5DE076E96207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A17320D7-4996-0A4F-83A8-AD9D074675A1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7E17E06-2927-C349-B4C8-1D46BE223509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4EDF708B-FE6D-0E48-82E3-41B3843BCE7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1851BC22-6891-AC4A-A0A9-3A00F6C0779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9850</TotalTime>
  <Words>2430</Words>
  <Application>Microsoft Macintosh PowerPoint</Application>
  <PresentationFormat>Personalizar</PresentationFormat>
  <Paragraphs>187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Aptos</vt:lpstr>
      <vt:lpstr>Arial</vt:lpstr>
      <vt:lpstr>Calibri Bold</vt:lpstr>
      <vt:lpstr>Courier New</vt:lpstr>
      <vt:lpstr>Inter</vt:lpstr>
      <vt:lpstr>Lucida Sans</vt:lpstr>
      <vt:lpstr>Söhne</vt:lpstr>
      <vt:lpstr>Wingdings</vt:lpstr>
      <vt:lpstr>Congresso de Patologia</vt:lpstr>
      <vt:lpstr>Tumores de ovário em crianças, adolescentes e jovens adultas</vt:lpstr>
      <vt:lpstr>Declaração de Conflito de Interesse</vt:lpstr>
      <vt:lpstr>Introdução – Tumores ovarianos</vt:lpstr>
      <vt:lpstr>Incidência de câncer de ovário por faixa etária</vt:lpstr>
      <vt:lpstr>Neoplasias Ovarianas em  Crianças e Adolescentes x Adultos</vt:lpstr>
      <vt:lpstr>Tumores ovarianos: Benignos x Malignos</vt:lpstr>
      <vt:lpstr>Exames complementares para o diagnóstico</vt:lpstr>
      <vt:lpstr>Marcadores tumorais séricos em  neoplasias ovarianas</vt:lpstr>
      <vt:lpstr>Objetivos</vt:lpstr>
      <vt:lpstr>Metodologia</vt:lpstr>
      <vt:lpstr>Resultados </vt:lpstr>
      <vt:lpstr>Comportamento dos tumores por faixa etária</vt:lpstr>
      <vt:lpstr>Grupos histológicos por faixa etária</vt:lpstr>
      <vt:lpstr>Grupos histológicos por faixa etária</vt:lpstr>
      <vt:lpstr>Grupos histológicos por faixa etária</vt:lpstr>
      <vt:lpstr>Achados Ultrassonográficos</vt:lpstr>
      <vt:lpstr>Marcadores tumorais séricos em  neoplasias ovarianas</vt:lpstr>
      <vt:lpstr>Conclusão </vt:lpstr>
      <vt:lpstr>Achados Ultrassonográficos e  Marcadores Tumorais Séricos</vt:lpstr>
      <vt:lpstr>Referências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Vinicius Barban</cp:lastModifiedBy>
  <cp:revision>45</cp:revision>
  <dcterms:created xsi:type="dcterms:W3CDTF">2024-02-22T18:43:09Z</dcterms:created>
  <dcterms:modified xsi:type="dcterms:W3CDTF">2024-06-01T03:12:14Z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